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98" r:id="rId3"/>
    <p:sldId id="717" r:id="rId4"/>
    <p:sldId id="746" r:id="rId5"/>
    <p:sldId id="749" r:id="rId6"/>
    <p:sldId id="75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1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6CC170-3145-4A56-BDB3-2781A8AE8E22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19BBC3-2F37-4C94-B412-A34F613FC3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2092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2BB6A9-D362-42E9-8DEF-4BCE068383A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2BB6A9-D362-42E9-8DEF-4BCE068383A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684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2BB6A9-D362-42E9-8DEF-4BCE068383A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992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2BB6A9-D362-42E9-8DEF-4BCE068383A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0669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6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openxmlformats.org/officeDocument/2006/relationships/hyperlink" Target="https://www.mathworks.com/matlabcentral/fileexchange/7173-grabit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17748" y="-15897"/>
            <a:ext cx="12227495" cy="6857999"/>
          </a:xfrm>
          <a:prstGeom prst="rect">
            <a:avLst/>
          </a:prstGeom>
          <a:gradFill flip="none" rotWithShape="1">
            <a:gsLst>
              <a:gs pos="100000">
                <a:srgbClr val="992164"/>
              </a:gs>
              <a:gs pos="73000">
                <a:srgbClr val="7A1769"/>
              </a:gs>
              <a:gs pos="0">
                <a:srgbClr val="580C6E"/>
              </a:gs>
              <a:gs pos="100000">
                <a:srgbClr val="AC276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24486">
            <a:off x="-135700" y="-4402824"/>
            <a:ext cx="10609201" cy="14974172"/>
          </a:xfrm>
          <a:prstGeom prst="rect">
            <a:avLst/>
          </a:prstGeom>
        </p:spPr>
      </p:pic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矩形 21"/>
          <p:cNvSpPr/>
          <p:nvPr/>
        </p:nvSpPr>
        <p:spPr>
          <a:xfrm>
            <a:off x="-37019" y="15898"/>
            <a:ext cx="12227495" cy="6857999"/>
          </a:xfrm>
          <a:prstGeom prst="rect">
            <a:avLst/>
          </a:prstGeom>
          <a:gradFill flip="none" rotWithShape="1">
            <a:gsLst>
              <a:gs pos="95000">
                <a:srgbClr val="992164"/>
              </a:gs>
              <a:gs pos="73000">
                <a:srgbClr val="7A1769">
                  <a:alpha val="50000"/>
                </a:srgbClr>
              </a:gs>
              <a:gs pos="0">
                <a:srgbClr val="580C6E">
                  <a:alpha val="78000"/>
                </a:srgbClr>
              </a:gs>
              <a:gs pos="100000">
                <a:srgbClr val="AC276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830026" y="1378568"/>
            <a:ext cx="10675861" cy="1790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b="1" spc="13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引入热电联产机组的</a:t>
            </a:r>
            <a:endParaRPr lang="en-US" altLang="zh-CN" sz="4800" b="1" spc="13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b="1" spc="13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校园综合能源系统效益分析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270667" y="287180"/>
            <a:ext cx="3277389" cy="1008394"/>
            <a:chOff x="9730702" y="211219"/>
            <a:chExt cx="2374282" cy="701101"/>
          </a:xfrm>
        </p:grpSpPr>
        <p:pic>
          <p:nvPicPr>
            <p:cNvPr id="14" name="图片 13"/>
            <p:cNvPicPr>
              <a:picLocks noChangeAspect="1"/>
            </p:cNvPicPr>
            <p:nvPr userDrawn="1"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2000" contrast="-40000"/>
                      </a14:imgEffect>
                      <a14:imgEffect>
                        <a14:saturation sat="0"/>
                      </a14:imgEffect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0702" y="211219"/>
              <a:ext cx="665681" cy="66568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5">
              <a:biLevel thresh="25000"/>
            </a:blip>
            <a:srcRect l="30188"/>
            <a:stretch>
              <a:fillRect/>
            </a:stretch>
          </p:blipFill>
          <p:spPr>
            <a:xfrm>
              <a:off x="10483399" y="211219"/>
              <a:ext cx="1621585" cy="701101"/>
            </a:xfrm>
            <a:prstGeom prst="rect">
              <a:avLst/>
            </a:prstGeom>
          </p:spPr>
        </p:pic>
      </p:grpSp>
      <p:cxnSp>
        <p:nvCxnSpPr>
          <p:cNvPr id="5" name="直接连接符 4"/>
          <p:cNvCxnSpPr/>
          <p:nvPr/>
        </p:nvCxnSpPr>
        <p:spPr>
          <a:xfrm>
            <a:off x="5697733" y="3336080"/>
            <a:ext cx="89980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 descr="建筑的设计&#10;&#10;描述已自动生成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701" y="4616132"/>
            <a:ext cx="3360499" cy="2254967"/>
          </a:xfrm>
          <a:prstGeom prst="rect">
            <a:avLst/>
          </a:prstGeom>
        </p:spPr>
      </p:pic>
      <p:sp>
        <p:nvSpPr>
          <p:cNvPr id="16" name="灯片编号占位符 1">
            <a:extLst>
              <a:ext uri="{FF2B5EF4-FFF2-40B4-BE49-F238E27FC236}">
                <a16:creationId xmlns:a16="http://schemas.microsoft.com/office/drawing/2014/main" id="{1BE8480D-90A3-9DF5-072F-88ACD742C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2D24C46-490C-403B-9F04-CD1D99552F31}" type="slidenum">
              <a:rPr lang="zh-CN" altLang="en-US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fld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/>
          <p:cNvSpPr/>
          <p:nvPr/>
        </p:nvSpPr>
        <p:spPr>
          <a:xfrm rot="5400000">
            <a:off x="-1761981" y="1770445"/>
            <a:ext cx="6858000" cy="3334038"/>
          </a:xfrm>
          <a:prstGeom prst="rect">
            <a:avLst/>
          </a:prstGeom>
          <a:gradFill flip="none" rotWithShape="1">
            <a:gsLst>
              <a:gs pos="100000">
                <a:srgbClr val="8F1E65"/>
              </a:gs>
              <a:gs pos="90000">
                <a:srgbClr val="72156A"/>
              </a:gs>
              <a:gs pos="74000">
                <a:srgbClr val="580C6E"/>
              </a:gs>
              <a:gs pos="100000">
                <a:srgbClr val="AC2761"/>
              </a:gs>
            </a:gsLst>
            <a:lin ang="21594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cs typeface="+mn-cs"/>
            </a:endParaRPr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509024" y="968641"/>
            <a:ext cx="1778001" cy="941665"/>
            <a:chOff x="509024" y="968641"/>
            <a:chExt cx="1778001" cy="941665"/>
          </a:xfrm>
        </p:grpSpPr>
        <p:sp>
          <p:nvSpPr>
            <p:cNvPr id="19" name="1"/>
            <p:cNvSpPr txBox="1"/>
            <p:nvPr/>
          </p:nvSpPr>
          <p:spPr>
            <a:xfrm>
              <a:off x="509024" y="968641"/>
              <a:ext cx="1778001" cy="6704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 sz="3200" spc="130">
                  <a:solidFill>
                    <a:schemeClr val="tx2"/>
                  </a:solidFill>
                  <a:latin typeface="+mj-ea"/>
                  <a:ea typeface="+mj-ea"/>
                </a:defRPr>
              </a:lvl1pPr>
            </a:lstStyle>
            <a:p>
              <a:pPr marL="0" marR="0" lvl="0" indent="0" algn="dist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0" cap="none" spc="13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宋体 CN Heavy" panose="02010600030101010101" pitchFamily="18" charset="-122"/>
                  <a:ea typeface="思源宋体 CN Heavy" panose="02010600030101010101" pitchFamily="18" charset="-122"/>
                </a:rPr>
                <a:t>目录</a:t>
              </a:r>
            </a:p>
          </p:txBody>
        </p:sp>
        <p:sp>
          <p:nvSpPr>
            <p:cNvPr id="20" name="11"/>
            <p:cNvSpPr txBox="1"/>
            <p:nvPr/>
          </p:nvSpPr>
          <p:spPr>
            <a:xfrm>
              <a:off x="569509" y="1506524"/>
              <a:ext cx="1693632" cy="3529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30000"/>
                </a:lnSpc>
                <a:defRPr spc="13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defRPr>
              </a:lvl1pPr>
            </a:lstStyle>
            <a:p>
              <a:pPr marL="0" marR="0" lvl="0" indent="0" algn="dist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0" cap="none" spc="130" normalizeH="0" baseline="0" noProof="0" dirty="0">
                  <a:ln>
                    <a:noFill/>
                  </a:ln>
                  <a:solidFill>
                    <a:srgbClr val="FFFFFF">
                      <a:lumMod val="85000"/>
                    </a:srgbClr>
                  </a:solidFill>
                  <a:effectLst/>
                  <a:uLnTx/>
                  <a:uFillTx/>
                  <a:latin typeface="阿里巴巴普惠体 R"/>
                </a:rPr>
                <a:t>CONTENT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676665" y="1859506"/>
              <a:ext cx="711200" cy="5080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R"/>
                <a:cs typeface="+mn-cs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 flipH="1">
            <a:off x="3425475" y="0"/>
            <a:ext cx="45719" cy="6858000"/>
          </a:xfrm>
          <a:prstGeom prst="rect">
            <a:avLst/>
          </a:prstGeom>
          <a:solidFill>
            <a:srgbClr val="580C6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 R"/>
              <a:cs typeface="+mn-cs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540335" y="975927"/>
            <a:ext cx="8142641" cy="810762"/>
            <a:chOff x="3496116" y="968939"/>
            <a:chExt cx="8142641" cy="810762"/>
          </a:xfrm>
        </p:grpSpPr>
        <p:sp>
          <p:nvSpPr>
            <p:cNvPr id="31" name="1"/>
            <p:cNvSpPr txBox="1"/>
            <p:nvPr/>
          </p:nvSpPr>
          <p:spPr>
            <a:xfrm>
              <a:off x="3762077" y="968939"/>
              <a:ext cx="3264274" cy="5319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 sz="2400" spc="130">
                  <a:solidFill>
                    <a:schemeClr val="tx2"/>
                  </a:solidFill>
                  <a:latin typeface="+mj-ea"/>
                  <a:ea typeface="+mj-ea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/>
              </a:pPr>
              <a:r>
                <a:rPr lang="zh-CN" altLang="en-US" b="1" kern="0" dirty="0">
                  <a:solidFill>
                    <a:srgbClr val="580C6E"/>
                  </a:solidFill>
                  <a:latin typeface="思源宋体 CN Medium"/>
                  <a:ea typeface="思源宋体 CN Medium"/>
                </a:rPr>
                <a:t>基本负荷情况</a:t>
              </a:r>
              <a:endParaRPr kumimoji="0" lang="zh-CN" altLang="en-US" sz="2400" b="1" i="0" u="none" strike="noStrike" kern="0" cap="none" spc="130" normalizeH="0" baseline="0" noProof="0" dirty="0">
                <a:ln>
                  <a:noFill/>
                </a:ln>
                <a:solidFill>
                  <a:srgbClr val="580C6E"/>
                </a:solidFill>
                <a:effectLst/>
                <a:uLnTx/>
                <a:uFillTx/>
                <a:latin typeface="思源宋体 CN Medium"/>
                <a:ea typeface="思源宋体 CN Medium"/>
              </a:endParaRPr>
            </a:p>
          </p:txBody>
        </p:sp>
        <p:sp>
          <p:nvSpPr>
            <p:cNvPr id="32" name="11"/>
            <p:cNvSpPr txBox="1"/>
            <p:nvPr/>
          </p:nvSpPr>
          <p:spPr>
            <a:xfrm>
              <a:off x="5989865" y="992179"/>
              <a:ext cx="5648892" cy="4233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30000"/>
                </a:lnSpc>
                <a:defRPr spc="13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defRPr>
              </a:lvl1pPr>
            </a:lstStyle>
            <a:p>
              <a:pPr marL="0" marR="0" lvl="0" indent="0" algn="just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0" cap="none" spc="13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阿里巴巴普惠体 R"/>
              </a:endParaRPr>
            </a:p>
          </p:txBody>
        </p:sp>
        <p:sp>
          <p:nvSpPr>
            <p:cNvPr id="33" name="1"/>
            <p:cNvSpPr txBox="1"/>
            <p:nvPr/>
          </p:nvSpPr>
          <p:spPr>
            <a:xfrm>
              <a:off x="4069881" y="1414770"/>
              <a:ext cx="2208297" cy="3130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 sz="2400" spc="130">
                  <a:solidFill>
                    <a:schemeClr val="tx2"/>
                  </a:solidFill>
                  <a:latin typeface="+mj-ea"/>
                  <a:ea typeface="+mj-ea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0" cap="none" spc="13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思源宋体 CN Medium"/>
                <a:ea typeface="思源宋体 CN Medium"/>
              </a:endParaRPr>
            </a:p>
          </p:txBody>
        </p:sp>
        <p:sp>
          <p:nvSpPr>
            <p:cNvPr id="34" name="等腰三角形 33"/>
            <p:cNvSpPr/>
            <p:nvPr/>
          </p:nvSpPr>
          <p:spPr>
            <a:xfrm rot="5400000">
              <a:off x="3479223" y="1147193"/>
              <a:ext cx="244941" cy="211156"/>
            </a:xfrm>
            <a:prstGeom prst="triangle">
              <a:avLst/>
            </a:prstGeom>
            <a:solidFill>
              <a:srgbClr val="580C6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R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0807700" y="1728901"/>
              <a:ext cx="711200" cy="50800"/>
            </a:xfrm>
            <a:prstGeom prst="rect">
              <a:avLst/>
            </a:prstGeom>
            <a:solidFill>
              <a:srgbClr val="580C6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R"/>
                <a:cs typeface="+mn-cs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562630" y="2277157"/>
            <a:ext cx="8022784" cy="649401"/>
            <a:chOff x="3496116" y="1130300"/>
            <a:chExt cx="8022784" cy="649401"/>
          </a:xfrm>
        </p:grpSpPr>
        <p:sp>
          <p:nvSpPr>
            <p:cNvPr id="40" name="1"/>
            <p:cNvSpPr txBox="1"/>
            <p:nvPr/>
          </p:nvSpPr>
          <p:spPr>
            <a:xfrm>
              <a:off x="3807440" y="1437943"/>
              <a:ext cx="2208297" cy="3130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 sz="1200" b="1" kern="0" spc="130">
                  <a:solidFill>
                    <a:srgbClr val="000000">
                      <a:lumMod val="50000"/>
                      <a:lumOff val="50000"/>
                    </a:srgbClr>
                  </a:solidFill>
                  <a:latin typeface="思源宋体 CN Medium"/>
                  <a:ea typeface="思源宋体 CN Medium"/>
                </a:defRPr>
              </a:lvl1pPr>
            </a:lstStyle>
            <a:p>
              <a:endParaRPr lang="zh-CN" altLang="en-US" dirty="0"/>
            </a:p>
          </p:txBody>
        </p:sp>
        <p:sp>
          <p:nvSpPr>
            <p:cNvPr id="41" name="等腰三角形 40"/>
            <p:cNvSpPr/>
            <p:nvPr/>
          </p:nvSpPr>
          <p:spPr>
            <a:xfrm rot="5400000">
              <a:off x="3479223" y="1147193"/>
              <a:ext cx="244941" cy="211156"/>
            </a:xfrm>
            <a:prstGeom prst="triangle">
              <a:avLst/>
            </a:prstGeom>
            <a:solidFill>
              <a:srgbClr val="580C6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R"/>
                <a:cs typeface="+mn-cs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10807700" y="1728901"/>
              <a:ext cx="711200" cy="50800"/>
            </a:xfrm>
            <a:prstGeom prst="rect">
              <a:avLst/>
            </a:prstGeom>
            <a:solidFill>
              <a:srgbClr val="580C6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R"/>
                <a:cs typeface="+mn-cs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74"/>
          <a:stretch>
            <a:fillRect/>
          </a:stretch>
        </p:blipFill>
        <p:spPr>
          <a:xfrm>
            <a:off x="-758169" y="3471206"/>
            <a:ext cx="4099825" cy="3429000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3785073" y="2116738"/>
            <a:ext cx="4825527" cy="1851528"/>
            <a:chOff x="3718559" y="-123724"/>
            <a:chExt cx="4825527" cy="1851528"/>
          </a:xfrm>
        </p:grpSpPr>
        <p:sp>
          <p:nvSpPr>
            <p:cNvPr id="27" name="1"/>
            <p:cNvSpPr txBox="1"/>
            <p:nvPr/>
          </p:nvSpPr>
          <p:spPr>
            <a:xfrm>
              <a:off x="3718559" y="-123724"/>
              <a:ext cx="4825527" cy="5319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 sz="2400" spc="130">
                  <a:solidFill>
                    <a:schemeClr val="tx2"/>
                  </a:solidFill>
                  <a:latin typeface="+mj-ea"/>
                  <a:ea typeface="+mj-ea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/>
              </a:pPr>
              <a:r>
                <a:rPr lang="zh-CN" altLang="en-US" b="1" kern="0" dirty="0">
                  <a:solidFill>
                    <a:srgbClr val="580C6E"/>
                  </a:solidFill>
                  <a:latin typeface="思源宋体 CN Medium"/>
                  <a:ea typeface="思源宋体 CN Medium"/>
                </a:rPr>
                <a:t>传统供能体系下年耗能成本估算</a:t>
              </a:r>
              <a:endParaRPr kumimoji="0" lang="zh-CN" altLang="en-US" sz="2400" b="1" i="0" u="none" strike="noStrike" kern="0" cap="none" spc="130" normalizeH="0" baseline="0" noProof="0" dirty="0">
                <a:ln>
                  <a:noFill/>
                </a:ln>
                <a:solidFill>
                  <a:srgbClr val="580C6E"/>
                </a:solidFill>
                <a:effectLst/>
                <a:uLnTx/>
                <a:uFillTx/>
                <a:latin typeface="思源宋体 CN Medium"/>
                <a:ea typeface="思源宋体 CN Medium"/>
              </a:endParaRPr>
            </a:p>
          </p:txBody>
        </p:sp>
        <p:sp>
          <p:nvSpPr>
            <p:cNvPr id="28" name="1"/>
            <p:cNvSpPr txBox="1"/>
            <p:nvPr/>
          </p:nvSpPr>
          <p:spPr>
            <a:xfrm>
              <a:off x="4069881" y="1414770"/>
              <a:ext cx="2208297" cy="3130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 sz="2400" spc="130">
                  <a:solidFill>
                    <a:schemeClr val="tx2"/>
                  </a:solidFill>
                  <a:latin typeface="+mj-ea"/>
                  <a:ea typeface="+mj-ea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0" cap="none" spc="13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思源宋体 CN Medium"/>
                <a:ea typeface="思源宋体 CN Medium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19B5EAAD-ECFB-A627-8296-0562E5D3ECD2}"/>
              </a:ext>
            </a:extLst>
          </p:cNvPr>
          <p:cNvGrpSpPr/>
          <p:nvPr/>
        </p:nvGrpSpPr>
        <p:grpSpPr>
          <a:xfrm>
            <a:off x="3562630" y="3365896"/>
            <a:ext cx="8022784" cy="1013804"/>
            <a:chOff x="3496116" y="973661"/>
            <a:chExt cx="8022784" cy="1013804"/>
          </a:xfrm>
        </p:grpSpPr>
        <p:sp>
          <p:nvSpPr>
            <p:cNvPr id="44" name="1">
              <a:extLst>
                <a:ext uri="{FF2B5EF4-FFF2-40B4-BE49-F238E27FC236}">
                  <a16:creationId xmlns:a16="http://schemas.microsoft.com/office/drawing/2014/main" id="{C1C299B3-A151-768B-F3DF-89DFCA920793}"/>
                </a:ext>
              </a:extLst>
            </p:cNvPr>
            <p:cNvSpPr txBox="1"/>
            <p:nvPr/>
          </p:nvSpPr>
          <p:spPr>
            <a:xfrm>
              <a:off x="3747834" y="973661"/>
              <a:ext cx="6167852" cy="10138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 sz="2400" spc="130">
                  <a:solidFill>
                    <a:schemeClr val="tx2"/>
                  </a:solidFill>
                  <a:latin typeface="+mj-ea"/>
                  <a:ea typeface="+mj-ea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/>
              </a:pPr>
              <a:r>
                <a:rPr lang="zh-CN" altLang="en-US" b="1" kern="0" dirty="0">
                  <a:solidFill>
                    <a:srgbClr val="580C6E"/>
                  </a:solidFill>
                  <a:latin typeface="思源宋体 CN Medium"/>
                  <a:ea typeface="思源宋体 CN Medium"/>
                </a:rPr>
                <a:t>引入热电联产机组的综合能源系统建模分析和成本测算</a:t>
              </a:r>
              <a:endParaRPr kumimoji="0" lang="zh-CN" altLang="en-US" sz="2400" b="1" i="0" u="none" strike="noStrike" kern="0" cap="none" spc="130" normalizeH="0" baseline="0" noProof="0" dirty="0">
                <a:ln>
                  <a:noFill/>
                </a:ln>
                <a:solidFill>
                  <a:srgbClr val="580C6E"/>
                </a:solidFill>
                <a:effectLst/>
                <a:uLnTx/>
                <a:uFillTx/>
                <a:latin typeface="思源宋体 CN Medium"/>
                <a:ea typeface="思源宋体 CN Medium"/>
              </a:endParaRPr>
            </a:p>
          </p:txBody>
        </p:sp>
        <p:sp>
          <p:nvSpPr>
            <p:cNvPr id="45" name="1">
              <a:extLst>
                <a:ext uri="{FF2B5EF4-FFF2-40B4-BE49-F238E27FC236}">
                  <a16:creationId xmlns:a16="http://schemas.microsoft.com/office/drawing/2014/main" id="{8D06F085-4775-87D7-38E3-2FAEA90E200B}"/>
                </a:ext>
              </a:extLst>
            </p:cNvPr>
            <p:cNvSpPr txBox="1"/>
            <p:nvPr/>
          </p:nvSpPr>
          <p:spPr>
            <a:xfrm>
              <a:off x="4069881" y="1414770"/>
              <a:ext cx="2208297" cy="3130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30000"/>
                </a:lnSpc>
                <a:defRPr sz="2400" spc="130">
                  <a:solidFill>
                    <a:schemeClr val="tx2"/>
                  </a:solidFill>
                  <a:latin typeface="+mj-ea"/>
                  <a:ea typeface="+mj-ea"/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00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0" cap="none" spc="13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思源宋体 CN Medium"/>
                <a:ea typeface="思源宋体 CN Medium"/>
              </a:endParaRPr>
            </a:p>
          </p:txBody>
        </p:sp>
        <p:sp>
          <p:nvSpPr>
            <p:cNvPr id="46" name="等腰三角形 45">
              <a:extLst>
                <a:ext uri="{FF2B5EF4-FFF2-40B4-BE49-F238E27FC236}">
                  <a16:creationId xmlns:a16="http://schemas.microsoft.com/office/drawing/2014/main" id="{1F8AAFF8-AA1B-79D6-9977-3C72AEAB33D2}"/>
                </a:ext>
              </a:extLst>
            </p:cNvPr>
            <p:cNvSpPr/>
            <p:nvPr/>
          </p:nvSpPr>
          <p:spPr>
            <a:xfrm rot="5400000">
              <a:off x="3479223" y="1147193"/>
              <a:ext cx="244941" cy="211156"/>
            </a:xfrm>
            <a:prstGeom prst="triangle">
              <a:avLst/>
            </a:prstGeom>
            <a:solidFill>
              <a:srgbClr val="580C6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R"/>
                <a:cs typeface="+mn-cs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B847412E-36BA-2951-6401-CF47AA9DBFF4}"/>
                </a:ext>
              </a:extLst>
            </p:cNvPr>
            <p:cNvSpPr/>
            <p:nvPr/>
          </p:nvSpPr>
          <p:spPr>
            <a:xfrm>
              <a:off x="10807700" y="1728901"/>
              <a:ext cx="711200" cy="50800"/>
            </a:xfrm>
            <a:prstGeom prst="rect">
              <a:avLst/>
            </a:prstGeom>
            <a:solidFill>
              <a:srgbClr val="580C6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 R"/>
                <a:cs typeface="+mn-cs"/>
              </a:endParaRPr>
            </a:p>
          </p:txBody>
        </p:sp>
      </p:grpSp>
      <p:sp>
        <p:nvSpPr>
          <p:cNvPr id="48" name="灯片编号占位符 1">
            <a:extLst>
              <a:ext uri="{FF2B5EF4-FFF2-40B4-BE49-F238E27FC236}">
                <a16:creationId xmlns:a16="http://schemas.microsoft.com/office/drawing/2014/main" id="{3161A179-4C6A-5E24-B15F-F2981C7F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2D24C46-490C-403B-9F04-CD1D99552F31}" type="slidenum">
              <a:rPr lang="zh-CN" altLang="en-US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fld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69" b="31439"/>
          <a:stretch>
            <a:fillRect/>
          </a:stretch>
        </p:blipFill>
        <p:spPr bwMode="auto">
          <a:xfrm>
            <a:off x="0" y="-12535"/>
            <a:ext cx="12251986" cy="99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/>
        </p:nvSpPr>
        <p:spPr>
          <a:xfrm>
            <a:off x="-25288" y="-12536"/>
            <a:ext cx="12217288" cy="995306"/>
          </a:xfrm>
          <a:prstGeom prst="rect">
            <a:avLst/>
          </a:prstGeom>
          <a:gradFill flip="none" rotWithShape="1">
            <a:gsLst>
              <a:gs pos="79000">
                <a:srgbClr val="692266">
                  <a:alpha val="80000"/>
                </a:srgbClr>
              </a:gs>
              <a:gs pos="46000">
                <a:srgbClr val="580C6E">
                  <a:alpha val="80000"/>
                </a:srgbClr>
              </a:gs>
              <a:gs pos="0">
                <a:srgbClr val="580C6E">
                  <a:lumMod val="100000"/>
                  <a:alpha val="80000"/>
                </a:srgbClr>
              </a:gs>
              <a:gs pos="100000">
                <a:srgbClr val="AC2761">
                  <a:alpha val="8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ea typeface="OPPOSans B"/>
              <a:cs typeface="+mn-cs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58182" y="185407"/>
            <a:ext cx="2090846" cy="643316"/>
            <a:chOff x="9730702" y="211219"/>
            <a:chExt cx="2374282" cy="701101"/>
          </a:xfrm>
        </p:grpSpPr>
        <p:pic>
          <p:nvPicPr>
            <p:cNvPr id="20" name="图片 19"/>
            <p:cNvPicPr>
              <a:picLocks noChangeAspect="1"/>
            </p:cNvPicPr>
            <p:nvPr userDrawn="1"/>
          </p:nvPicPr>
          <p:blipFill>
            <a:blip r:embed="rId4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2000" contrast="-40000"/>
                      </a14:imgEffect>
                      <a14:imgEffect>
                        <a14:saturation sat="0"/>
                      </a14:imgEffect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0702" y="211219"/>
              <a:ext cx="665681" cy="665680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6">
              <a:biLevel thresh="25000"/>
            </a:blip>
            <a:srcRect l="30188"/>
            <a:stretch>
              <a:fillRect/>
            </a:stretch>
          </p:blipFill>
          <p:spPr>
            <a:xfrm>
              <a:off x="10483399" y="211219"/>
              <a:ext cx="1621585" cy="701101"/>
            </a:xfrm>
            <a:prstGeom prst="rect">
              <a:avLst/>
            </a:prstGeom>
          </p:spPr>
        </p:pic>
      </p:grpSp>
      <p:grpSp>
        <p:nvGrpSpPr>
          <p:cNvPr id="43" name="组合 42"/>
          <p:cNvGrpSpPr/>
          <p:nvPr/>
        </p:nvGrpSpPr>
        <p:grpSpPr>
          <a:xfrm>
            <a:off x="909273" y="1193449"/>
            <a:ext cx="10203532" cy="288310"/>
            <a:chOff x="4940300" y="3581780"/>
            <a:chExt cx="13484028" cy="381002"/>
          </a:xfrm>
        </p:grpSpPr>
        <p:grpSp>
          <p:nvGrpSpPr>
            <p:cNvPr id="44" name="组合 43"/>
            <p:cNvGrpSpPr/>
            <p:nvPr/>
          </p:nvGrpSpPr>
          <p:grpSpPr>
            <a:xfrm>
              <a:off x="4940300" y="3581780"/>
              <a:ext cx="361950" cy="254002"/>
              <a:chOff x="4940300" y="3428999"/>
              <a:chExt cx="457202" cy="254002"/>
            </a:xfrm>
          </p:grpSpPr>
          <p:sp>
            <p:nvSpPr>
              <p:cNvPr id="47" name="箭头: V 形 46"/>
              <p:cNvSpPr/>
              <p:nvPr/>
            </p:nvSpPr>
            <p:spPr>
              <a:xfrm>
                <a:off x="4940300" y="3429000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箭头: V 形 47"/>
              <p:cNvSpPr/>
              <p:nvPr/>
            </p:nvSpPr>
            <p:spPr>
              <a:xfrm>
                <a:off x="5143501" y="3428999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45" name="直接连接符 44"/>
            <p:cNvCxnSpPr/>
            <p:nvPr/>
          </p:nvCxnSpPr>
          <p:spPr>
            <a:xfrm>
              <a:off x="4940300" y="3962782"/>
              <a:ext cx="1348402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24C46-490C-403B-9F04-CD1D99552F31}" type="slidenum">
              <a:rPr lang="zh-CN" altLang="en-US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fld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235E6F4-6234-6B75-A843-E898C83697B9}"/>
              </a:ext>
            </a:extLst>
          </p:cNvPr>
          <p:cNvSpPr/>
          <p:nvPr/>
        </p:nvSpPr>
        <p:spPr>
          <a:xfrm>
            <a:off x="1183165" y="1026665"/>
            <a:ext cx="2181137" cy="43343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/>
              <a:t>基本负荷情况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0365AE-9974-AF1E-A8B7-F0DA68BE710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2908" y="1580462"/>
            <a:ext cx="4583001" cy="3450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DDEE772-4035-AE91-7DBA-A824CE8217F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350" y="1609999"/>
            <a:ext cx="4513413" cy="3391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744B35A-17C4-9385-8CFE-D6B6E965C61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460" y="1609999"/>
            <a:ext cx="4583001" cy="343394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D2424AD0-0674-CFC3-6079-BEE4500C7622}"/>
              </a:ext>
            </a:extLst>
          </p:cNvPr>
          <p:cNvSpPr txBox="1"/>
          <p:nvPr/>
        </p:nvSpPr>
        <p:spPr>
          <a:xfrm>
            <a:off x="300038" y="5226159"/>
            <a:ext cx="1090136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请根据上面三幅图提取各季的校园典型热负荷、电负荷、冷负荷（标黄为任务，下同）</a:t>
            </a:r>
            <a:endParaRPr lang="en-US" altLang="zh-CN" sz="2000" kern="100" dirty="0">
              <a:effectLst/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+mn-ea"/>
              </a:rPr>
              <a:t>可以用</a:t>
            </a:r>
            <a:r>
              <a:rPr lang="en-US" altLang="zh-CN" sz="2000" dirty="0">
                <a:latin typeface="+mn-ea"/>
              </a:rPr>
              <a:t>MATLAB</a:t>
            </a:r>
            <a:r>
              <a:rPr lang="zh-CN" altLang="en-US" sz="2000" dirty="0">
                <a:latin typeface="+mn-ea"/>
              </a:rPr>
              <a:t>程序</a:t>
            </a:r>
            <a:r>
              <a:rPr lang="en-US" altLang="zh-CN" sz="2000" dirty="0" err="1">
                <a:latin typeface="+mn-ea"/>
              </a:rPr>
              <a:t>grabit</a:t>
            </a:r>
            <a:r>
              <a:rPr lang="zh-CN" altLang="en-US" sz="2000" dirty="0">
                <a:latin typeface="+mn-ea"/>
              </a:rPr>
              <a:t>： </a:t>
            </a:r>
            <a:r>
              <a:rPr lang="en-US" altLang="zh-CN" sz="2000" dirty="0">
                <a:latin typeface="+mn-ea"/>
                <a:hlinkClick r:id="rId10"/>
              </a:rPr>
              <a:t>https://www.mathworks.com/matlabcentral/fileexchange/7173-grabit</a:t>
            </a:r>
            <a:endParaRPr lang="en-US" altLang="zh-CN" sz="2000" dirty="0">
              <a:latin typeface="+mn-ea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+mn-ea"/>
              </a:rPr>
              <a:t>注：这是复现文献时文献中只给了图的常规做法：从图片里面提取曲线。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69" b="31439"/>
          <a:stretch>
            <a:fillRect/>
          </a:stretch>
        </p:blipFill>
        <p:spPr bwMode="auto">
          <a:xfrm>
            <a:off x="0" y="-12535"/>
            <a:ext cx="12251986" cy="99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/>
        </p:nvSpPr>
        <p:spPr>
          <a:xfrm>
            <a:off x="-25288" y="-12536"/>
            <a:ext cx="12217288" cy="995306"/>
          </a:xfrm>
          <a:prstGeom prst="rect">
            <a:avLst/>
          </a:prstGeom>
          <a:gradFill flip="none" rotWithShape="1">
            <a:gsLst>
              <a:gs pos="79000">
                <a:srgbClr val="692266">
                  <a:alpha val="80000"/>
                </a:srgbClr>
              </a:gs>
              <a:gs pos="46000">
                <a:srgbClr val="580C6E">
                  <a:alpha val="80000"/>
                </a:srgbClr>
              </a:gs>
              <a:gs pos="0">
                <a:srgbClr val="580C6E">
                  <a:lumMod val="100000"/>
                  <a:alpha val="80000"/>
                </a:srgbClr>
              </a:gs>
              <a:gs pos="100000">
                <a:srgbClr val="AC2761">
                  <a:alpha val="8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ea typeface="OPPOSans B"/>
              <a:cs typeface="+mn-cs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58182" y="185407"/>
            <a:ext cx="2090846" cy="643316"/>
            <a:chOff x="9730702" y="211219"/>
            <a:chExt cx="2374282" cy="701101"/>
          </a:xfrm>
        </p:grpSpPr>
        <p:pic>
          <p:nvPicPr>
            <p:cNvPr id="20" name="图片 19"/>
            <p:cNvPicPr>
              <a:picLocks noChangeAspect="1"/>
            </p:cNvPicPr>
            <p:nvPr userDrawn="1"/>
          </p:nvPicPr>
          <p:blipFill>
            <a:blip r:embed="rId4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2000" contrast="-40000"/>
                      </a14:imgEffect>
                      <a14:imgEffect>
                        <a14:saturation sat="0"/>
                      </a14:imgEffect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0702" y="211219"/>
              <a:ext cx="665681" cy="665680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6">
              <a:biLevel thresh="25000"/>
            </a:blip>
            <a:srcRect l="30188"/>
            <a:stretch>
              <a:fillRect/>
            </a:stretch>
          </p:blipFill>
          <p:spPr>
            <a:xfrm>
              <a:off x="10483399" y="211219"/>
              <a:ext cx="1621585" cy="701101"/>
            </a:xfrm>
            <a:prstGeom prst="rect">
              <a:avLst/>
            </a:prstGeom>
          </p:spPr>
        </p:pic>
      </p:grpSp>
      <p:grpSp>
        <p:nvGrpSpPr>
          <p:cNvPr id="43" name="组合 42"/>
          <p:cNvGrpSpPr/>
          <p:nvPr/>
        </p:nvGrpSpPr>
        <p:grpSpPr>
          <a:xfrm>
            <a:off x="909273" y="1193449"/>
            <a:ext cx="10203532" cy="288310"/>
            <a:chOff x="4940300" y="3581780"/>
            <a:chExt cx="13484028" cy="381002"/>
          </a:xfrm>
        </p:grpSpPr>
        <p:grpSp>
          <p:nvGrpSpPr>
            <p:cNvPr id="44" name="组合 43"/>
            <p:cNvGrpSpPr/>
            <p:nvPr/>
          </p:nvGrpSpPr>
          <p:grpSpPr>
            <a:xfrm>
              <a:off x="4940300" y="3581780"/>
              <a:ext cx="361950" cy="254002"/>
              <a:chOff x="4940300" y="3428999"/>
              <a:chExt cx="457202" cy="254002"/>
            </a:xfrm>
          </p:grpSpPr>
          <p:sp>
            <p:nvSpPr>
              <p:cNvPr id="47" name="箭头: V 形 46"/>
              <p:cNvSpPr/>
              <p:nvPr/>
            </p:nvSpPr>
            <p:spPr>
              <a:xfrm>
                <a:off x="4940300" y="3429000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箭头: V 形 47"/>
              <p:cNvSpPr/>
              <p:nvPr/>
            </p:nvSpPr>
            <p:spPr>
              <a:xfrm>
                <a:off x="5143501" y="3428999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45" name="直接连接符 44"/>
            <p:cNvCxnSpPr/>
            <p:nvPr/>
          </p:nvCxnSpPr>
          <p:spPr>
            <a:xfrm>
              <a:off x="4940300" y="3962782"/>
              <a:ext cx="1348402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24C46-490C-403B-9F04-CD1D99552F31}" type="slidenum">
              <a:rPr lang="zh-CN" altLang="en-US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fld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235E6F4-6234-6B75-A843-E898C83697B9}"/>
              </a:ext>
            </a:extLst>
          </p:cNvPr>
          <p:cNvSpPr/>
          <p:nvPr/>
        </p:nvSpPr>
        <p:spPr>
          <a:xfrm>
            <a:off x="1183165" y="1026665"/>
            <a:ext cx="4508975" cy="43343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/>
              <a:t>传统供能体系下年耗能成本测算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1831609-58F9-C886-F4F5-6D68577300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13" y="1552439"/>
            <a:ext cx="6011058" cy="365707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4124AC4-42BB-B8DC-E70A-3314AE9A7C1E}"/>
              </a:ext>
            </a:extLst>
          </p:cNvPr>
          <p:cNvSpPr txBox="1"/>
          <p:nvPr/>
        </p:nvSpPr>
        <p:spPr>
          <a:xfrm>
            <a:off x="451289" y="5393906"/>
            <a:ext cx="67961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冬季、夏季、过渡季负荷持续时间</a:t>
            </a:r>
            <a:r>
              <a:rPr lang="zh-CN" altLang="en-US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：</a:t>
            </a:r>
            <a:r>
              <a:rPr lang="en-US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105</a:t>
            </a:r>
            <a:r>
              <a:rPr lang="zh-CN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天、</a:t>
            </a:r>
            <a:r>
              <a:rPr lang="en-US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75</a:t>
            </a:r>
            <a:r>
              <a:rPr lang="zh-CN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天、</a:t>
            </a:r>
            <a:r>
              <a:rPr lang="en-US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185</a:t>
            </a:r>
            <a:r>
              <a:rPr lang="zh-CN" altLang="en-US" sz="2000" kern="100" dirty="0">
                <a:latin typeface="+mj-ea"/>
                <a:ea typeface="+mj-ea"/>
                <a:cs typeface="Times New Roman" panose="02020603050405020304" pitchFamily="18" charset="0"/>
              </a:rPr>
              <a:t>天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7074FB2-4E95-09D7-6E94-32279B1D8A7E}"/>
              </a:ext>
            </a:extLst>
          </p:cNvPr>
          <p:cNvSpPr txBox="1"/>
          <p:nvPr/>
        </p:nvSpPr>
        <p:spPr>
          <a:xfrm>
            <a:off x="7538139" y="5393906"/>
            <a:ext cx="32832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天然气价格为</a:t>
            </a:r>
            <a:r>
              <a:rPr lang="en-US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2.49</a:t>
            </a:r>
            <a:r>
              <a:rPr lang="zh-CN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元</a:t>
            </a:r>
            <a:r>
              <a:rPr lang="en-US" altLang="zh-CN" sz="20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/Nm</a:t>
            </a:r>
            <a:r>
              <a:rPr lang="en-US" altLang="zh-CN" sz="2000" kern="100" baseline="30000" dirty="0">
                <a:latin typeface="+mj-ea"/>
                <a:ea typeface="+mj-ea"/>
                <a:cs typeface="Times New Roman" panose="02020603050405020304" pitchFamily="18" charset="0"/>
              </a:rPr>
              <a:t>3</a:t>
            </a:r>
            <a:endParaRPr lang="zh-CN" altLang="en-US" sz="2000" dirty="0">
              <a:latin typeface="+mj-ea"/>
              <a:ea typeface="+mj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869FED6-D741-9B5C-25AE-B764DEFDA9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222" y="1623120"/>
            <a:ext cx="4883965" cy="365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70DDCCB4-1B73-4905-A381-6B2E81FDD911}"/>
              </a:ext>
            </a:extLst>
          </p:cNvPr>
          <p:cNvSpPr txBox="1"/>
          <p:nvPr/>
        </p:nvSpPr>
        <p:spPr>
          <a:xfrm>
            <a:off x="399332" y="5920545"/>
            <a:ext cx="109013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请根据上述数据以及基本负荷情况测算各季的用电、用气成本</a:t>
            </a:r>
            <a:endParaRPr lang="en-US" altLang="zh-CN" sz="2000" kern="100" dirty="0">
              <a:effectLst/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其他所需数据（如天然气热值），请自行查找补充，合理即可（下同）</a:t>
            </a:r>
            <a:endParaRPr lang="en-US" altLang="zh-CN" sz="2000" kern="100" dirty="0">
              <a:effectLst/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effectLst/>
                <a:latin typeface="+mn-ea"/>
                <a:cs typeface="Times New Roman" panose="02020603050405020304" pitchFamily="18" charset="0"/>
              </a:rPr>
              <a:t>注：制热</a:t>
            </a:r>
            <a:r>
              <a:rPr lang="en-US" altLang="zh-CN" sz="2000" kern="100" dirty="0">
                <a:effectLst/>
                <a:latin typeface="+mn-ea"/>
                <a:cs typeface="Times New Roman" panose="02020603050405020304" pitchFamily="18" charset="0"/>
              </a:rPr>
              <a:t>/</a:t>
            </a:r>
            <a:r>
              <a:rPr lang="zh-CN" altLang="en-US" sz="2000" kern="100" dirty="0">
                <a:effectLst/>
                <a:latin typeface="+mn-ea"/>
                <a:cs typeface="Times New Roman" panose="02020603050405020304" pitchFamily="18" charset="0"/>
              </a:rPr>
              <a:t>冷量与输入功率的比率定义为热泵的循环性能系数</a:t>
            </a:r>
            <a:r>
              <a:rPr lang="en-US" altLang="zh-CN" sz="2000" kern="100" dirty="0">
                <a:effectLst/>
                <a:latin typeface="+mn-ea"/>
                <a:cs typeface="Times New Roman" panose="02020603050405020304" pitchFamily="18" charset="0"/>
              </a:rPr>
              <a:t>COP</a:t>
            </a:r>
          </a:p>
        </p:txBody>
      </p:sp>
    </p:spTree>
    <p:extLst>
      <p:ext uri="{BB962C8B-B14F-4D97-AF65-F5344CB8AC3E}">
        <p14:creationId xmlns:p14="http://schemas.microsoft.com/office/powerpoint/2010/main" val="3280129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69" b="31439"/>
          <a:stretch>
            <a:fillRect/>
          </a:stretch>
        </p:blipFill>
        <p:spPr bwMode="auto">
          <a:xfrm>
            <a:off x="0" y="-12535"/>
            <a:ext cx="12251986" cy="99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/>
        </p:nvSpPr>
        <p:spPr>
          <a:xfrm>
            <a:off x="-25288" y="-12536"/>
            <a:ext cx="12217288" cy="995306"/>
          </a:xfrm>
          <a:prstGeom prst="rect">
            <a:avLst/>
          </a:prstGeom>
          <a:gradFill flip="none" rotWithShape="1">
            <a:gsLst>
              <a:gs pos="79000">
                <a:srgbClr val="692266">
                  <a:alpha val="80000"/>
                </a:srgbClr>
              </a:gs>
              <a:gs pos="46000">
                <a:srgbClr val="580C6E">
                  <a:alpha val="80000"/>
                </a:srgbClr>
              </a:gs>
              <a:gs pos="0">
                <a:srgbClr val="580C6E">
                  <a:lumMod val="100000"/>
                  <a:alpha val="80000"/>
                </a:srgbClr>
              </a:gs>
              <a:gs pos="100000">
                <a:srgbClr val="AC2761">
                  <a:alpha val="8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ea typeface="OPPOSans B"/>
              <a:cs typeface="+mn-cs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58182" y="185407"/>
            <a:ext cx="2090846" cy="643316"/>
            <a:chOff x="9730702" y="211219"/>
            <a:chExt cx="2374282" cy="701101"/>
          </a:xfrm>
        </p:grpSpPr>
        <p:pic>
          <p:nvPicPr>
            <p:cNvPr id="20" name="图片 19"/>
            <p:cNvPicPr>
              <a:picLocks noChangeAspect="1"/>
            </p:cNvPicPr>
            <p:nvPr userDrawn="1"/>
          </p:nvPicPr>
          <p:blipFill>
            <a:blip r:embed="rId4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2000" contrast="-40000"/>
                      </a14:imgEffect>
                      <a14:imgEffect>
                        <a14:saturation sat="0"/>
                      </a14:imgEffect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0702" y="211219"/>
              <a:ext cx="665681" cy="665680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6">
              <a:biLevel thresh="25000"/>
            </a:blip>
            <a:srcRect l="30188"/>
            <a:stretch>
              <a:fillRect/>
            </a:stretch>
          </p:blipFill>
          <p:spPr>
            <a:xfrm>
              <a:off x="10483399" y="211219"/>
              <a:ext cx="1621585" cy="701101"/>
            </a:xfrm>
            <a:prstGeom prst="rect">
              <a:avLst/>
            </a:prstGeom>
          </p:spPr>
        </p:pic>
      </p:grpSp>
      <p:grpSp>
        <p:nvGrpSpPr>
          <p:cNvPr id="43" name="组合 42"/>
          <p:cNvGrpSpPr/>
          <p:nvPr/>
        </p:nvGrpSpPr>
        <p:grpSpPr>
          <a:xfrm>
            <a:off x="909273" y="1193449"/>
            <a:ext cx="10203532" cy="288310"/>
            <a:chOff x="4940300" y="3581780"/>
            <a:chExt cx="13484028" cy="381002"/>
          </a:xfrm>
        </p:grpSpPr>
        <p:grpSp>
          <p:nvGrpSpPr>
            <p:cNvPr id="44" name="组合 43"/>
            <p:cNvGrpSpPr/>
            <p:nvPr/>
          </p:nvGrpSpPr>
          <p:grpSpPr>
            <a:xfrm>
              <a:off x="4940300" y="3581780"/>
              <a:ext cx="361950" cy="254002"/>
              <a:chOff x="4940300" y="3428999"/>
              <a:chExt cx="457202" cy="254002"/>
            </a:xfrm>
          </p:grpSpPr>
          <p:sp>
            <p:nvSpPr>
              <p:cNvPr id="47" name="箭头: V 形 46"/>
              <p:cNvSpPr/>
              <p:nvPr/>
            </p:nvSpPr>
            <p:spPr>
              <a:xfrm>
                <a:off x="4940300" y="3429000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箭头: V 形 47"/>
              <p:cNvSpPr/>
              <p:nvPr/>
            </p:nvSpPr>
            <p:spPr>
              <a:xfrm>
                <a:off x="5143501" y="3428999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45" name="直接连接符 44"/>
            <p:cNvCxnSpPr/>
            <p:nvPr/>
          </p:nvCxnSpPr>
          <p:spPr>
            <a:xfrm>
              <a:off x="4940300" y="3962782"/>
              <a:ext cx="1348402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24C46-490C-403B-9F04-CD1D99552F31}" type="slidenum">
              <a:rPr lang="zh-CN" altLang="en-US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fld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235E6F4-6234-6B75-A843-E898C83697B9}"/>
              </a:ext>
            </a:extLst>
          </p:cNvPr>
          <p:cNvSpPr/>
          <p:nvPr/>
        </p:nvSpPr>
        <p:spPr>
          <a:xfrm>
            <a:off x="1183165" y="1015549"/>
            <a:ext cx="7869395" cy="43343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/>
              <a:t>引入热电联产机组的能源枢纽调度方案和成本计算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D38148-5E52-7676-83AD-A7D5C1392CA7}"/>
              </a:ext>
            </a:extLst>
          </p:cNvPr>
          <p:cNvSpPr txBox="1"/>
          <p:nvPr/>
        </p:nvSpPr>
        <p:spPr>
          <a:xfrm>
            <a:off x="6744304" y="2073697"/>
            <a:ext cx="47354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+mn-ea"/>
              </a:rPr>
              <a:t>10MW CHP</a:t>
            </a:r>
            <a:r>
              <a:rPr lang="zh-CN" altLang="en-US" dirty="0">
                <a:latin typeface="+mn-ea"/>
              </a:rPr>
              <a:t>机组：投资成本：</a:t>
            </a:r>
            <a:r>
              <a:rPr lang="en-US" altLang="zh-CN" dirty="0">
                <a:latin typeface="+mn-ea"/>
              </a:rPr>
              <a:t>750</a:t>
            </a:r>
            <a:r>
              <a:rPr lang="zh-CN" altLang="en-US" dirty="0">
                <a:latin typeface="+mn-ea"/>
              </a:rPr>
              <a:t>万元</a:t>
            </a: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发电效率</a:t>
            </a:r>
            <a:r>
              <a:rPr lang="en-US" altLang="zh-CN" dirty="0">
                <a:latin typeface="+mn-ea"/>
              </a:rPr>
              <a:t>35%   </a:t>
            </a:r>
            <a:r>
              <a:rPr lang="zh-CN" altLang="en-US" dirty="0">
                <a:latin typeface="+mn-ea"/>
              </a:rPr>
              <a:t>发热效率</a:t>
            </a:r>
            <a:r>
              <a:rPr lang="en-US" altLang="zh-CN" dirty="0">
                <a:latin typeface="+mn-ea"/>
              </a:rPr>
              <a:t>55%</a:t>
            </a:r>
          </a:p>
          <a:p>
            <a:r>
              <a:rPr lang="zh-CN" altLang="en-US" dirty="0">
                <a:latin typeface="+mn-ea"/>
              </a:rPr>
              <a:t>电制冷机</a:t>
            </a:r>
            <a:r>
              <a:rPr lang="en-US" altLang="zh-CN" dirty="0">
                <a:latin typeface="+mn-ea"/>
              </a:rPr>
              <a:t>COP</a:t>
            </a:r>
            <a:r>
              <a:rPr lang="zh-CN" altLang="en-US" dirty="0">
                <a:latin typeface="+mn-ea"/>
              </a:rPr>
              <a:t>：</a:t>
            </a:r>
            <a:r>
              <a:rPr lang="en-US" altLang="zh-CN" dirty="0">
                <a:latin typeface="+mn-ea"/>
              </a:rPr>
              <a:t>5          </a:t>
            </a:r>
            <a:r>
              <a:rPr lang="zh-CN" altLang="en-US" dirty="0">
                <a:latin typeface="+mn-ea"/>
              </a:rPr>
              <a:t>燃气锅炉</a:t>
            </a:r>
            <a:r>
              <a:rPr lang="en-US" altLang="zh-CN" dirty="0">
                <a:latin typeface="+mn-ea"/>
              </a:rPr>
              <a:t>COP</a:t>
            </a:r>
            <a:r>
              <a:rPr lang="zh-CN" altLang="en-US" dirty="0">
                <a:latin typeface="+mn-ea"/>
              </a:rPr>
              <a:t>：</a:t>
            </a:r>
            <a:r>
              <a:rPr lang="en-US" altLang="zh-CN" dirty="0">
                <a:latin typeface="+mn-ea"/>
              </a:rPr>
              <a:t>0.95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C83BAAE-1079-FA3A-6992-43A19C7279B2}"/>
              </a:ext>
            </a:extLst>
          </p:cNvPr>
          <p:cNvSpPr txBox="1"/>
          <p:nvPr/>
        </p:nvSpPr>
        <p:spPr>
          <a:xfrm>
            <a:off x="6800044" y="3164681"/>
            <a:ext cx="48886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highlight>
                  <a:srgbClr val="FFFF00"/>
                </a:highlight>
                <a:latin typeface="+mn-ea"/>
              </a:rPr>
              <a:t>根据已有数据，构建能源枢纽调度计算（优化问题），给出各季节的最优调度方案及对应的用电、用气成本。</a:t>
            </a:r>
            <a:endParaRPr lang="en-US" altLang="zh-CN" dirty="0">
              <a:highlight>
                <a:srgbClr val="FFFF00"/>
              </a:highlight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提示：</a:t>
            </a:r>
            <a:endParaRPr lang="en-US" altLang="zh-CN" dirty="0">
              <a:latin typeface="+mn-ea"/>
            </a:endParaRPr>
          </a:p>
          <a:p>
            <a:pPr lvl="1"/>
            <a:r>
              <a:rPr lang="zh-CN" altLang="en-US" dirty="0">
                <a:latin typeface="+mn-ea"/>
              </a:rPr>
              <a:t>求解变量：各机组出力和电网电能输入</a:t>
            </a:r>
            <a:endParaRPr lang="en-US" altLang="zh-CN" dirty="0">
              <a:latin typeface="+mn-ea"/>
            </a:endParaRPr>
          </a:p>
          <a:p>
            <a:pPr lvl="1"/>
            <a:r>
              <a:rPr lang="zh-CN" altLang="en-US" dirty="0">
                <a:latin typeface="+mn-ea"/>
              </a:rPr>
              <a:t>目标函数：最小化用能成本（用电成本</a:t>
            </a:r>
            <a:r>
              <a:rPr lang="en-US" altLang="zh-CN" dirty="0">
                <a:latin typeface="+mn-ea"/>
              </a:rPr>
              <a:t>+</a:t>
            </a:r>
            <a:r>
              <a:rPr lang="zh-CN" altLang="en-US" dirty="0">
                <a:latin typeface="+mn-ea"/>
              </a:rPr>
              <a:t>用气成本）</a:t>
            </a:r>
            <a:endParaRPr lang="en-US" altLang="zh-CN" dirty="0">
              <a:latin typeface="+mn-ea"/>
            </a:endParaRPr>
          </a:p>
          <a:p>
            <a:pPr lvl="1"/>
            <a:r>
              <a:rPr lang="zh-CN" altLang="en-US" dirty="0">
                <a:latin typeface="+mn-ea"/>
              </a:rPr>
              <a:t>约束：满足负荷需求和机组出力约束</a:t>
            </a:r>
            <a:endParaRPr lang="en-US" altLang="zh-CN" dirty="0">
              <a:latin typeface="+mn-ea"/>
            </a:endParaRPr>
          </a:p>
          <a:p>
            <a:pPr lvl="1"/>
            <a:endParaRPr lang="en-US" altLang="zh-CN" dirty="0">
              <a:latin typeface="+mn-ea"/>
            </a:endParaRPr>
          </a:p>
          <a:p>
            <a:r>
              <a:rPr lang="zh-CN" altLang="en-US" dirty="0">
                <a:latin typeface="+mn-ea"/>
              </a:rPr>
              <a:t>约束可以尽量合理简化，例如仅考虑机组最大出力和热电联产约束，不考虑启停、爬坡约束。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7E1CD9B7-DE6D-4C34-A747-85FF4E8A4406}"/>
              </a:ext>
            </a:extLst>
          </p:cNvPr>
          <p:cNvGrpSpPr/>
          <p:nvPr/>
        </p:nvGrpSpPr>
        <p:grpSpPr>
          <a:xfrm>
            <a:off x="13195" y="1980749"/>
            <a:ext cx="6842590" cy="3962319"/>
            <a:chOff x="13195" y="1980749"/>
            <a:chExt cx="6842590" cy="3962319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5D8F0EC1-DAC6-E588-F58C-CAC367942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195" y="1980749"/>
              <a:ext cx="6842590" cy="3962319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D094C838-0B38-4E2F-82E8-EDC5CB225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2020" y="2142197"/>
              <a:ext cx="1997008" cy="609524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B03B38C-1C02-47D5-A27A-4727BAA594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753299" y="2255767"/>
              <a:ext cx="495730" cy="10201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6950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69" b="31439"/>
          <a:stretch>
            <a:fillRect/>
          </a:stretch>
        </p:blipFill>
        <p:spPr bwMode="auto">
          <a:xfrm>
            <a:off x="0" y="-12535"/>
            <a:ext cx="12251986" cy="99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/>
        </p:nvSpPr>
        <p:spPr>
          <a:xfrm>
            <a:off x="-25288" y="-12536"/>
            <a:ext cx="12217288" cy="995306"/>
          </a:xfrm>
          <a:prstGeom prst="rect">
            <a:avLst/>
          </a:prstGeom>
          <a:gradFill flip="none" rotWithShape="1">
            <a:gsLst>
              <a:gs pos="79000">
                <a:srgbClr val="692266">
                  <a:alpha val="80000"/>
                </a:srgbClr>
              </a:gs>
              <a:gs pos="46000">
                <a:srgbClr val="580C6E">
                  <a:alpha val="80000"/>
                </a:srgbClr>
              </a:gs>
              <a:gs pos="0">
                <a:srgbClr val="580C6E">
                  <a:lumMod val="100000"/>
                  <a:alpha val="80000"/>
                </a:srgbClr>
              </a:gs>
              <a:gs pos="100000">
                <a:srgbClr val="AC2761">
                  <a:alpha val="8000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ea typeface="OPPOSans B"/>
              <a:cs typeface="+mn-cs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58182" y="185407"/>
            <a:ext cx="2090846" cy="643316"/>
            <a:chOff x="9730702" y="211219"/>
            <a:chExt cx="2374282" cy="701101"/>
          </a:xfrm>
        </p:grpSpPr>
        <p:pic>
          <p:nvPicPr>
            <p:cNvPr id="20" name="图片 19"/>
            <p:cNvPicPr>
              <a:picLocks noChangeAspect="1"/>
            </p:cNvPicPr>
            <p:nvPr userDrawn="1"/>
          </p:nvPicPr>
          <p:blipFill>
            <a:blip r:embed="rId4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2000" contrast="-40000"/>
                      </a14:imgEffect>
                      <a14:imgEffect>
                        <a14:saturation sat="0"/>
                      </a14:imgEffect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0702" y="211219"/>
              <a:ext cx="665681" cy="665680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6">
              <a:biLevel thresh="25000"/>
            </a:blip>
            <a:srcRect l="30188"/>
            <a:stretch>
              <a:fillRect/>
            </a:stretch>
          </p:blipFill>
          <p:spPr>
            <a:xfrm>
              <a:off x="10483399" y="211219"/>
              <a:ext cx="1621585" cy="701101"/>
            </a:xfrm>
            <a:prstGeom prst="rect">
              <a:avLst/>
            </a:prstGeom>
          </p:spPr>
        </p:pic>
      </p:grpSp>
      <p:grpSp>
        <p:nvGrpSpPr>
          <p:cNvPr id="43" name="组合 42"/>
          <p:cNvGrpSpPr/>
          <p:nvPr/>
        </p:nvGrpSpPr>
        <p:grpSpPr>
          <a:xfrm>
            <a:off x="909273" y="1193449"/>
            <a:ext cx="10203532" cy="288310"/>
            <a:chOff x="4940300" y="3581780"/>
            <a:chExt cx="13484028" cy="381002"/>
          </a:xfrm>
        </p:grpSpPr>
        <p:grpSp>
          <p:nvGrpSpPr>
            <p:cNvPr id="44" name="组合 43"/>
            <p:cNvGrpSpPr/>
            <p:nvPr/>
          </p:nvGrpSpPr>
          <p:grpSpPr>
            <a:xfrm>
              <a:off x="4940300" y="3581780"/>
              <a:ext cx="361950" cy="254002"/>
              <a:chOff x="4940300" y="3428999"/>
              <a:chExt cx="457202" cy="254002"/>
            </a:xfrm>
          </p:grpSpPr>
          <p:sp>
            <p:nvSpPr>
              <p:cNvPr id="47" name="箭头: V 形 46"/>
              <p:cNvSpPr/>
              <p:nvPr/>
            </p:nvSpPr>
            <p:spPr>
              <a:xfrm>
                <a:off x="4940300" y="3429000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箭头: V 形 47"/>
              <p:cNvSpPr/>
              <p:nvPr/>
            </p:nvSpPr>
            <p:spPr>
              <a:xfrm>
                <a:off x="5143501" y="3428999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45" name="直接连接符 44"/>
            <p:cNvCxnSpPr/>
            <p:nvPr/>
          </p:nvCxnSpPr>
          <p:spPr>
            <a:xfrm>
              <a:off x="4940300" y="3962782"/>
              <a:ext cx="1348402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24C46-490C-403B-9F04-CD1D99552F31}" type="slidenum">
              <a:rPr lang="zh-CN" altLang="en-US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fld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235E6F4-6234-6B75-A843-E898C83697B9}"/>
              </a:ext>
            </a:extLst>
          </p:cNvPr>
          <p:cNvSpPr/>
          <p:nvPr/>
        </p:nvSpPr>
        <p:spPr>
          <a:xfrm>
            <a:off x="1183165" y="1015549"/>
            <a:ext cx="1457165" cy="43343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/>
              <a:t>效益分析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2BAE67B-A8E6-A986-38A3-EC6F47563053}"/>
              </a:ext>
            </a:extLst>
          </p:cNvPr>
          <p:cNvSpPr txBox="1"/>
          <p:nvPr/>
        </p:nvSpPr>
        <p:spPr>
          <a:xfrm>
            <a:off x="1133279" y="1884644"/>
            <a:ext cx="11058721" cy="1126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请对比两种方案下全年用电、用气成本</a:t>
            </a:r>
            <a:endParaRPr lang="en-US" altLang="zh-CN" sz="2000" kern="100" dirty="0">
              <a:effectLst/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如果引入热电联产机组，几年能收回成本？</a:t>
            </a:r>
            <a:endParaRPr lang="en-US" altLang="zh-CN" sz="2000" kern="100" dirty="0"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其他合理的分析</a:t>
            </a:r>
            <a:endParaRPr lang="zh-CN" altLang="zh-CN" sz="2000" kern="100" dirty="0"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9736AA0-F1CB-4F02-9E88-A89D403EFD9A}"/>
              </a:ext>
            </a:extLst>
          </p:cNvPr>
          <p:cNvGrpSpPr/>
          <p:nvPr/>
        </p:nvGrpSpPr>
        <p:grpSpPr>
          <a:xfrm>
            <a:off x="909273" y="3631377"/>
            <a:ext cx="10203532" cy="288310"/>
            <a:chOff x="4940300" y="3581780"/>
            <a:chExt cx="13484028" cy="381002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89FEE761-64FB-4185-8406-CAFD49A7235E}"/>
                </a:ext>
              </a:extLst>
            </p:cNvPr>
            <p:cNvGrpSpPr/>
            <p:nvPr/>
          </p:nvGrpSpPr>
          <p:grpSpPr>
            <a:xfrm>
              <a:off x="4940300" y="3581780"/>
              <a:ext cx="361950" cy="254002"/>
              <a:chOff x="4940300" y="3428999"/>
              <a:chExt cx="457202" cy="254002"/>
            </a:xfrm>
          </p:grpSpPr>
          <p:sp>
            <p:nvSpPr>
              <p:cNvPr id="22" name="箭头: V 形 21">
                <a:extLst>
                  <a:ext uri="{FF2B5EF4-FFF2-40B4-BE49-F238E27FC236}">
                    <a16:creationId xmlns:a16="http://schemas.microsoft.com/office/drawing/2014/main" id="{14567B46-C2AE-4CF8-BF2C-88250F458879}"/>
                  </a:ext>
                </a:extLst>
              </p:cNvPr>
              <p:cNvSpPr/>
              <p:nvPr/>
            </p:nvSpPr>
            <p:spPr>
              <a:xfrm>
                <a:off x="4940300" y="3429000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箭头: V 形 22">
                <a:extLst>
                  <a:ext uri="{FF2B5EF4-FFF2-40B4-BE49-F238E27FC236}">
                    <a16:creationId xmlns:a16="http://schemas.microsoft.com/office/drawing/2014/main" id="{412433D7-96AF-425E-A394-476D10221028}"/>
                  </a:ext>
                </a:extLst>
              </p:cNvPr>
              <p:cNvSpPr/>
              <p:nvPr/>
            </p:nvSpPr>
            <p:spPr>
              <a:xfrm>
                <a:off x="5143501" y="3428999"/>
                <a:ext cx="254001" cy="254001"/>
              </a:xfrm>
              <a:prstGeom prst="chevron">
                <a:avLst/>
              </a:prstGeom>
              <a:solidFill>
                <a:srgbClr val="66087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743D0AF7-C664-42B4-9A1F-69DEBA4F565F}"/>
                </a:ext>
              </a:extLst>
            </p:cNvPr>
            <p:cNvCxnSpPr/>
            <p:nvPr/>
          </p:nvCxnSpPr>
          <p:spPr>
            <a:xfrm>
              <a:off x="4940300" y="3962782"/>
              <a:ext cx="1348402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630C42C9-5C0A-4532-9BC2-EAA33CD23B88}"/>
              </a:ext>
            </a:extLst>
          </p:cNvPr>
          <p:cNvSpPr/>
          <p:nvPr/>
        </p:nvSpPr>
        <p:spPr>
          <a:xfrm>
            <a:off x="1183165" y="3453477"/>
            <a:ext cx="1457165" cy="43343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/>
              <a:t>提交要求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264136B-B43E-474A-BA6A-711CD1A7334C}"/>
              </a:ext>
            </a:extLst>
          </p:cNvPr>
          <p:cNvSpPr txBox="1"/>
          <p:nvPr/>
        </p:nvSpPr>
        <p:spPr>
          <a:xfrm>
            <a:off x="1031003" y="4357948"/>
            <a:ext cx="11058721" cy="2188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报告内容：</a:t>
            </a:r>
            <a:endParaRPr lang="en-US" altLang="zh-CN" sz="2000" kern="100" dirty="0">
              <a:effectLst/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altLang="zh-CN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1</a:t>
            </a: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、两种供能方案下年成本测算结果；</a:t>
            </a:r>
            <a:endParaRPr lang="en-US" altLang="zh-CN" sz="2000" kern="100" dirty="0">
              <a:effectLst/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en-US" altLang="zh-CN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2</a:t>
            </a: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、引入热电联产机组的效益分析</a:t>
            </a:r>
          </a:p>
          <a:p>
            <a:pPr algn="just">
              <a:lnSpc>
                <a:spcPct val="115000"/>
              </a:lnSpc>
            </a:pPr>
            <a:endParaRPr lang="zh-CN" altLang="en-US" sz="2000" kern="100" dirty="0">
              <a:effectLst/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  页数：</a:t>
            </a:r>
            <a:r>
              <a:rPr lang="zh-CN" altLang="en-US" sz="2000" kern="1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不超过</a:t>
            </a:r>
            <a:r>
              <a:rPr lang="en-US" altLang="zh-CN" sz="2000" kern="100" dirty="0">
                <a:solidFill>
                  <a:srgbClr val="FF0000"/>
                </a:solidFill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2</a:t>
            </a:r>
            <a:r>
              <a:rPr lang="zh-CN" altLang="en-US" sz="2000" kern="10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页</a:t>
            </a:r>
            <a:r>
              <a:rPr lang="en-US" altLang="zh-CN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word/pdf</a:t>
            </a: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（不含附录）用来报告</a:t>
            </a:r>
            <a:r>
              <a:rPr lang="en-US" altLang="zh-CN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, </a:t>
            </a: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请注意图文并茂；</a:t>
            </a:r>
            <a:endParaRPr lang="en-US" altLang="zh-CN" sz="2000" kern="100" dirty="0">
              <a:effectLst/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zh-CN" altLang="en-US" sz="2000" kern="100" dirty="0">
                <a:effectLst/>
                <a:highlight>
                  <a:srgbClr val="FFFF00"/>
                </a:highlight>
                <a:latin typeface="+mn-ea"/>
                <a:cs typeface="Times New Roman" panose="02020603050405020304" pitchFamily="18" charset="0"/>
              </a:rPr>
              <a:t>报告后面的附录附上代码。</a:t>
            </a:r>
            <a:endParaRPr lang="zh-CN" altLang="zh-CN" sz="2000" kern="100" dirty="0">
              <a:highlight>
                <a:srgbClr val="FFFF00"/>
              </a:highlight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938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1771</TotalTime>
  <Words>418</Words>
  <Application>Microsoft Office PowerPoint</Application>
  <PresentationFormat>宽屏</PresentationFormat>
  <Paragraphs>50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HelveticaExt-Normal</vt:lpstr>
      <vt:lpstr>阿里巴巴普惠体 R</vt:lpstr>
      <vt:lpstr>等线</vt:lpstr>
      <vt:lpstr>思源宋体 CN Heavy</vt:lpstr>
      <vt:lpstr>思源宋体 CN Medium</vt:lpstr>
      <vt:lpstr>微软雅黑</vt:lpstr>
      <vt:lpstr>Arial</vt:lpstr>
      <vt:lpstr>Calibri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zwk</dc:creator>
  <cp:lastModifiedBy>睿可 吕</cp:lastModifiedBy>
  <cp:revision>28</cp:revision>
  <dcterms:created xsi:type="dcterms:W3CDTF">2022-06-03T06:02:26Z</dcterms:created>
  <dcterms:modified xsi:type="dcterms:W3CDTF">2023-10-16T11:56:49Z</dcterms:modified>
</cp:coreProperties>
</file>

<file path=docProps/thumbnail.jpeg>
</file>